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8" r:id="rId3"/>
    <p:sldId id="478" r:id="rId4"/>
    <p:sldId id="260" r:id="rId5"/>
    <p:sldId id="261" r:id="rId6"/>
    <p:sldId id="262" r:id="rId7"/>
    <p:sldId id="263" r:id="rId8"/>
    <p:sldId id="324" r:id="rId9"/>
    <p:sldId id="264" r:id="rId10"/>
    <p:sldId id="265" r:id="rId11"/>
    <p:sldId id="266" r:id="rId12"/>
    <p:sldId id="267" r:id="rId13"/>
    <p:sldId id="325" r:id="rId14"/>
    <p:sldId id="269" r:id="rId15"/>
    <p:sldId id="270" r:id="rId16"/>
    <p:sldId id="327" r:id="rId17"/>
    <p:sldId id="387" r:id="rId18"/>
    <p:sldId id="388" r:id="rId19"/>
    <p:sldId id="328" r:id="rId20"/>
    <p:sldId id="329" r:id="rId21"/>
    <p:sldId id="391" r:id="rId22"/>
    <p:sldId id="392" r:id="rId23"/>
    <p:sldId id="397" r:id="rId24"/>
    <p:sldId id="393" r:id="rId25"/>
    <p:sldId id="394" r:id="rId26"/>
    <p:sldId id="471" r:id="rId27"/>
    <p:sldId id="470" r:id="rId28"/>
    <p:sldId id="472" r:id="rId29"/>
    <p:sldId id="395" r:id="rId30"/>
    <p:sldId id="396" r:id="rId31"/>
    <p:sldId id="331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3" r:id="rId41"/>
    <p:sldId id="464" r:id="rId42"/>
    <p:sldId id="465" r:id="rId43"/>
    <p:sldId id="466" r:id="rId44"/>
    <p:sldId id="467" r:id="rId45"/>
    <p:sldId id="468" r:id="rId46"/>
    <p:sldId id="473" r:id="rId47"/>
    <p:sldId id="398" r:id="rId48"/>
    <p:sldId id="399" r:id="rId49"/>
    <p:sldId id="400" r:id="rId50"/>
    <p:sldId id="401" r:id="rId51"/>
    <p:sldId id="402" r:id="rId52"/>
    <p:sldId id="475" r:id="rId53"/>
    <p:sldId id="474" r:id="rId54"/>
    <p:sldId id="476" r:id="rId55"/>
    <p:sldId id="403" r:id="rId56"/>
    <p:sldId id="404" r:id="rId57"/>
    <p:sldId id="477" r:id="rId58"/>
    <p:sldId id="405" r:id="rId59"/>
    <p:sldId id="406" r:id="rId60"/>
    <p:sldId id="407" r:id="rId61"/>
    <p:sldId id="469" r:id="rId62"/>
    <p:sldId id="40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6137"/>
  </p:normalViewPr>
  <p:slideViewPr>
    <p:cSldViewPr snapToGrid="0">
      <p:cViewPr varScale="1">
        <p:scale>
          <a:sx n="112" d="100"/>
          <a:sy n="112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7D788-BFA1-4F43-9745-1DE168951A46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1E644-48F9-9543-9FBB-4B808E91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19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66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545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55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28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5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79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8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2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46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47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40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6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Vortices only in the medium-warmth region!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54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11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50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4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65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36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46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89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81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67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8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452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05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8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64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33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2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351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79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08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689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571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1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5804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09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395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0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57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96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292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518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220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972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Continuous scalar value can be mapped to size, opacity, length, position, etc.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question about, </a:t>
            </a:r>
            <a:r>
              <a:rPr lang="en-US" dirty="0" err="1"/>
              <a:t>eg</a:t>
            </a:r>
            <a:r>
              <a:rPr lang="en-US" dirty="0"/>
              <a:t>, fitness can be answered by data about sleep, exercise, diet, mental health,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821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70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098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6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05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68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553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0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6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385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Computer generated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Accurate position tracking and stereo rendering </a:t>
            </a:r>
            <a:r>
              <a:rPr lang="en-US" dirty="0">
                <a:sym typeface="Wingdings" pitchFamily="2" charset="2"/>
              </a:rPr>
              <a:t> perceive a 3D environment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Is interactive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Feels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5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B15-810E-C6C1-4C2B-4A34D94EC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64D2A-0050-9245-8354-C2197D8EF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B3A8-16FE-AE85-F409-A8676CC4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AEA0-97E8-F1B8-CD1E-EA616C7B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BCEA1-0F31-5488-C6D4-90D4B846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0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FD4E-75DD-5C01-4548-C7AC8AB0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D6311-53D4-5FB0-7B28-0A7BE2867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C6ABA-90F5-0EE3-B1EB-9592A5F5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7DDA9-60BF-C72D-86F1-CB2301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55B52-F449-5E9A-1E38-DD690734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639DA6-8396-38B7-7AC1-DA6027E05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372A3-3600-BFF9-DCCD-6E1550FB4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305D3-A3A4-C497-6DF5-3D19EB6A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E3D0-27E4-2564-334C-B1813B12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71E96-0419-66B0-7E75-C63BD96C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05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6485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328267" y="4138152"/>
            <a:ext cx="5535200" cy="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328267" y="5540539"/>
            <a:ext cx="5535200" cy="4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1219170" lvl="1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828754" lvl="2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2438339" lvl="3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3047924" lvl="4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3657509" lvl="5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4267093" lvl="6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4876678" lvl="7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5486263" lvl="8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90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BD78-C738-FFAE-5BE2-9A58608B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073BA-BB11-B6F4-62D8-BCA0C11E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9F542-7B40-23ED-F5C3-80EC85B5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5FED8-7261-A9B4-9F63-A08E9413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82754-55DC-5088-6833-30D62204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783A-0665-FADE-8B9C-B7118CBA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318F9-5E44-197E-A0D5-952F6766F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5D2B4-A575-D23C-149D-A7F20CD1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B2F57-C685-92CC-6CA4-D26E878F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53E27-8338-D4D7-D87C-55E6ED74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1F53-E84B-20C8-14F2-F26EB04A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E46C-FD5C-9986-20C9-1E35E3C8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27D98-F6C6-E18A-2AA3-99C213A86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146BB-8396-F617-3C0E-1D8FD7AC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15AE5-6928-81FC-B05E-3CDACFC8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A4A81-4232-8ACE-148C-D6562691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E522-A424-C2EA-F669-7D0A758A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D371F-63A8-B440-8C4E-7F05D4E1A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5DFCD-970A-163E-7D5C-A06FB2123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9CB4B-6D0C-F366-C08F-87E9E695D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4F7B3-3DCF-B550-685E-AB9F85DC8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0C68D-7D33-C1FC-6895-0FAD95B46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CFF44-6D41-C4CA-98AE-FC2C56B9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50E0E-8125-3DD7-A29F-EE4007AB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6471-3D3F-5B4A-5469-C64D3339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69C66-A7EA-E32A-4AD6-7DF35A4A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DF364-CEE7-44BE-A551-8AEF344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092D-2AF1-0330-6864-1523CC7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6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6667F-0D4B-5C43-6928-59D4217C5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1DEB5-1020-4128-E860-13193648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77366-9574-EA60-ECD5-383A6850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6300-8FF5-3E1F-8118-021D1CC0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676D-8858-1D25-8C85-9D4DBA00A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70EB8-E573-5C5D-A13E-D4CF00E87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56100-3F98-B0C1-A9BE-EE8DD02F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6B05D-5891-55EB-01C9-550EC821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C3D07-1788-0CE4-A45F-8F169466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6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7E81-E311-4A13-1A3E-5566298C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D7D04-A0E0-918B-2706-C4EF74503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9DECB-38F3-64C4-329C-17720A4A4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E9F98-61DF-7AF2-7B2B-1DB13213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7FCE8-B705-6D9F-21E9-9BC38523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139C4-9C90-45C7-B48F-D1526435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11C99D-DE26-59BD-AFC1-BD6A96F6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27D87-E3CB-CC59-20D0-DB63B23E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76EA2-F3B6-D971-976C-643C57CFB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A81ED-9C83-DF4F-B38A-5C4375B85F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13FE-3EF0-A0BC-91E2-A0158B988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9294D-7591-4B24-057C-57C0FA650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4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mailto:ls6110@nyu.edu" TargetMode="External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hyperlink" Target="mailto:nlw4415@nyu.edu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.tips/countries-swearing-map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800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CS-GY 6313 B: </a:t>
            </a:r>
            <a:br>
              <a:rPr lang="en-US" sz="6000" b="1" dirty="0"/>
            </a:br>
            <a:r>
              <a:rPr lang="en-US" sz="6000" b="1" dirty="0"/>
              <a:t>Information Visualization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4000" y="4267560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9/5/2024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Prerequisites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1" dirty="0"/>
              <a:t> </a:t>
            </a:r>
            <a:r>
              <a:rPr lang="en-US" dirty="0"/>
              <a:t>Programming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Python (matplotlib and Bokeh)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r>
              <a:rPr lang="en-US" dirty="0"/>
              <a:t> (use at your own risk!)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 structures and algorithms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Academic writing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LaTeX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21322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Materials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2DEE8-A141-72BF-6B3F-65442D73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710" y="3048859"/>
            <a:ext cx="2365286" cy="7869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9B4F43-4FAB-EFEF-80CE-FC60E406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036" y="4364057"/>
            <a:ext cx="3519511" cy="16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mazon.com: Envisioning Information: 9780961392116: Tufte, Edward R.: Books">
            <a:extLst>
              <a:ext uri="{FF2B5EF4-FFF2-40B4-BE49-F238E27FC236}">
                <a16:creationId xmlns:a16="http://schemas.microsoft.com/office/drawing/2014/main" id="{97409296-12E8-83AF-1AC8-97A385019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43056"/>
            <a:ext cx="3050235" cy="381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EEE VISWeek 2019(Vancouver) - IEEE Visualization Conference (VIS) --  showsbee.com">
            <a:extLst>
              <a:ext uri="{FF2B5EF4-FFF2-40B4-BE49-F238E27FC236}">
                <a16:creationId xmlns:a16="http://schemas.microsoft.com/office/drawing/2014/main" id="{2F468800-D84B-A64D-91BB-5E73F97D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223" y="1678143"/>
            <a:ext cx="2329426" cy="9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aper accepted at TVCG | Perceptual User Interfaces">
            <a:extLst>
              <a:ext uri="{FF2B5EF4-FFF2-40B4-BE49-F238E27FC236}">
                <a16:creationId xmlns:a16="http://schemas.microsoft.com/office/drawing/2014/main" id="{93598F96-228A-5CDA-8271-5D7CA8331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497" y="2945851"/>
            <a:ext cx="3452468" cy="24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898BD-9F5A-75E9-2C6C-2F34901B64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1246" y="470215"/>
            <a:ext cx="4372970" cy="856395"/>
          </a:xfrm>
          <a:prstGeom prst="rect">
            <a:avLst/>
          </a:prstGeom>
        </p:spPr>
      </p:pic>
      <p:pic>
        <p:nvPicPr>
          <p:cNvPr id="12" name="Picture 10" descr="Visualization Analysis &amp;amp; Design (w/Scratch off Acc):New Jersey Institute Of  Technology">
            <a:extLst>
              <a:ext uri="{FF2B5EF4-FFF2-40B4-BE49-F238E27FC236}">
                <a16:creationId xmlns:a16="http://schemas.microsoft.com/office/drawing/2014/main" id="{64194393-59E7-2E98-C7B5-EDFBD916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08" y="2270171"/>
            <a:ext cx="4525816" cy="452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39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Assignments and grading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95206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15% x 4 assignments (mini projects)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Work alone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Create visualization(s) and short written report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Someone presents their work at the start of a lecture (&lt;5 mins)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Late policy: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3 late credits that allow you to extend an assignment deadline by 24 hours per credit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A linear late penalty will be applied to assignments, up to 3 days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For example, if your assignment is 12 hours late, you will receive a 16.66% penalty (12/72 = 16.66)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Late assignments due to illness or unexpected events can be excused with doctor’s notes or other forms of written indication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b="1" dirty="0"/>
              <a:t>Cannot be applied to the final project!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10% Survey article + project proposal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Project topic of your choice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Work in groups of up to 3 people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30% Final project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Visualization(s), written report, and final presentation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9525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Course Content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05539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is data visualization?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Graphical representation of data or concepts</a:t>
            </a:r>
            <a:endParaRPr lang="en-US" i="1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The point is to communicate a message</a:t>
            </a:r>
          </a:p>
        </p:txBody>
      </p:sp>
      <p:pic>
        <p:nvPicPr>
          <p:cNvPr id="3" name="Picture 2" descr="3D Model of New York City | Data-Smart City Solutions">
            <a:extLst>
              <a:ext uri="{FF2B5EF4-FFF2-40B4-BE49-F238E27FC236}">
                <a16:creationId xmlns:a16="http://schemas.microsoft.com/office/drawing/2014/main" id="{8B8413DB-AEA0-4A11-08D7-D43670FCF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r="7058"/>
          <a:stretch/>
        </p:blipFill>
        <p:spPr bwMode="auto">
          <a:xfrm>
            <a:off x="3570471" y="2760459"/>
            <a:ext cx="4051745" cy="259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Data Visualization in AR | VirtuLabs Interactive Agency">
            <a:extLst>
              <a:ext uri="{FF2B5EF4-FFF2-40B4-BE49-F238E27FC236}">
                <a16:creationId xmlns:a16="http://schemas.microsoft.com/office/drawing/2014/main" id="{10F1B45E-A28D-95A4-5E65-87AD89D3D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81" y="2760460"/>
            <a:ext cx="4308167" cy="259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ome | KAUST High-Performance Visualization Group">
            <a:extLst>
              <a:ext uri="{FF2B5EF4-FFF2-40B4-BE49-F238E27FC236}">
                <a16:creationId xmlns:a16="http://schemas.microsoft.com/office/drawing/2014/main" id="{48F3B67B-7431-609C-1829-AB9E3218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2760460"/>
            <a:ext cx="3311220" cy="259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1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Visualization components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Perceptually-grounded theories of color and graphics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Scientific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Information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Interfaces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11526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Scientific vs Information Visualization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375868" cy="4666436"/>
          </a:xfrm>
        </p:spPr>
        <p:txBody>
          <a:bodyPr/>
          <a:lstStyle/>
          <a:p>
            <a:pPr algn="l"/>
            <a:r>
              <a:rPr lang="en-US" dirty="0"/>
              <a:t>Scientific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5244A-BD90-13F5-71C2-1C69B3C13E50}"/>
              </a:ext>
            </a:extLst>
          </p:cNvPr>
          <p:cNvSpPr txBox="1">
            <a:spLocks/>
          </p:cNvSpPr>
          <p:nvPr/>
        </p:nvSpPr>
        <p:spPr>
          <a:xfrm>
            <a:off x="6487888" y="905934"/>
            <a:ext cx="5375868" cy="466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Information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7097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Scientific vs Information Visualization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375868" cy="4666436"/>
          </a:xfrm>
        </p:spPr>
        <p:txBody>
          <a:bodyPr/>
          <a:lstStyle/>
          <a:p>
            <a:pPr algn="l"/>
            <a:r>
              <a:rPr lang="en-US" dirty="0"/>
              <a:t>Scientific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5244A-BD90-13F5-71C2-1C69B3C13E50}"/>
              </a:ext>
            </a:extLst>
          </p:cNvPr>
          <p:cNvSpPr txBox="1">
            <a:spLocks/>
          </p:cNvSpPr>
          <p:nvPr/>
        </p:nvSpPr>
        <p:spPr>
          <a:xfrm>
            <a:off x="6487888" y="905934"/>
            <a:ext cx="5375868" cy="466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Information Visualization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9875AF8-8DFA-C702-D56E-92F426C5C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3451" y="1691936"/>
            <a:ext cx="2840167" cy="28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E2E7F22-56F5-8DA9-1B98-6EACF329C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70" y="1892772"/>
            <a:ext cx="3244300" cy="201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42B1216C-C37E-B0B2-DD41-9C703E98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06245"/>
            <a:ext cx="3304323" cy="218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Multiple Shoulder Sockets">
            <a:extLst>
              <a:ext uri="{FF2B5EF4-FFF2-40B4-BE49-F238E27FC236}">
                <a16:creationId xmlns:a16="http://schemas.microsoft.com/office/drawing/2014/main" id="{C97C5540-B7DE-E0BD-0D4F-94D06503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80" y="4117389"/>
            <a:ext cx="2601885" cy="1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B54DE2B-FF75-D749-B45B-4803A8C03845}"/>
              </a:ext>
            </a:extLst>
          </p:cNvPr>
          <p:cNvGrpSpPr/>
          <p:nvPr/>
        </p:nvGrpSpPr>
        <p:grpSpPr>
          <a:xfrm>
            <a:off x="6634823" y="2520376"/>
            <a:ext cx="1978125" cy="2083257"/>
            <a:chOff x="4953000" y="2734354"/>
            <a:chExt cx="2028825" cy="2336601"/>
          </a:xfrm>
        </p:grpSpPr>
        <p:pic>
          <p:nvPicPr>
            <p:cNvPr id="10" name="Picture 4" descr="http://www.renci.org/wp-content/uploads/2008/09/000003084.png">
              <a:extLst>
                <a:ext uri="{FF2B5EF4-FFF2-40B4-BE49-F238E27FC236}">
                  <a16:creationId xmlns:a16="http://schemas.microsoft.com/office/drawing/2014/main" id="{D4DE5954-A332-41B9-2605-857C75C12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2734354"/>
              <a:ext cx="2028825" cy="202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7E6FD6-EB8F-379E-79F7-24CA3692DBB2}"/>
                </a:ext>
              </a:extLst>
            </p:cNvPr>
            <p:cNvSpPr txBox="1"/>
            <p:nvPr/>
          </p:nvSpPr>
          <p:spPr>
            <a:xfrm>
              <a:off x="4953000" y="4686895"/>
              <a:ext cx="2028825" cy="384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Jeff Heard, RENCI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1A285E-E43B-A98C-B91C-FA6E893827DA}"/>
              </a:ext>
            </a:extLst>
          </p:cNvPr>
          <p:cNvGrpSpPr/>
          <p:nvPr/>
        </p:nvGrpSpPr>
        <p:grpSpPr>
          <a:xfrm>
            <a:off x="8810865" y="1355202"/>
            <a:ext cx="2840835" cy="2451015"/>
            <a:chOff x="6705599" y="4371062"/>
            <a:chExt cx="1901485" cy="1640563"/>
          </a:xfrm>
        </p:grpSpPr>
        <p:pic>
          <p:nvPicPr>
            <p:cNvPr id="13" name="Picture 8" descr="http://www.renci.org/wp-content/uploads/2008/09/melanoma3d_1.jpg">
              <a:extLst>
                <a:ext uri="{FF2B5EF4-FFF2-40B4-BE49-F238E27FC236}">
                  <a16:creationId xmlns:a16="http://schemas.microsoft.com/office/drawing/2014/main" id="{5A9F22EE-6FBE-E362-8BC3-D2650CF0B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599" y="4371062"/>
              <a:ext cx="1901485" cy="1410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70435-2BF3-2512-16A4-C639F3A6EAE8}"/>
                </a:ext>
              </a:extLst>
            </p:cNvPr>
            <p:cNvSpPr txBox="1"/>
            <p:nvPr/>
          </p:nvSpPr>
          <p:spPr>
            <a:xfrm>
              <a:off x="6705600" y="5740548"/>
              <a:ext cx="1901483" cy="271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Hong Yi, RENCI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CA8E2D-9D5F-05D7-0B57-781D232DC0BC}"/>
              </a:ext>
            </a:extLst>
          </p:cNvPr>
          <p:cNvGrpSpPr/>
          <p:nvPr/>
        </p:nvGrpSpPr>
        <p:grpSpPr>
          <a:xfrm>
            <a:off x="9225874" y="3628475"/>
            <a:ext cx="1828391" cy="1703755"/>
            <a:chOff x="4953001" y="5056807"/>
            <a:chExt cx="1797438" cy="1674912"/>
          </a:xfrm>
        </p:grpSpPr>
        <p:pic>
          <p:nvPicPr>
            <p:cNvPr id="16" name="Picture 10" descr="http://www.renci.org/wp-content/uploads/2008/09/docuverse.png">
              <a:extLst>
                <a:ext uri="{FF2B5EF4-FFF2-40B4-BE49-F238E27FC236}">
                  <a16:creationId xmlns:a16="http://schemas.microsoft.com/office/drawing/2014/main" id="{A1190CAD-B87D-E37A-BE3A-20898E554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1" y="5056807"/>
              <a:ext cx="1797438" cy="1413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010C7D-3B1D-8182-9DED-541AA6C19C06}"/>
                </a:ext>
              </a:extLst>
            </p:cNvPr>
            <p:cNvSpPr txBox="1"/>
            <p:nvPr/>
          </p:nvSpPr>
          <p:spPr>
            <a:xfrm>
              <a:off x="4953001" y="6395097"/>
              <a:ext cx="1797438" cy="336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Jeff Heard, RENCI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CEF94B-B147-7CCD-6AAB-327596E061B7}"/>
              </a:ext>
            </a:extLst>
          </p:cNvPr>
          <p:cNvGrpSpPr/>
          <p:nvPr/>
        </p:nvGrpSpPr>
        <p:grpSpPr>
          <a:xfrm>
            <a:off x="6503812" y="5019590"/>
            <a:ext cx="4360158" cy="1843848"/>
            <a:chOff x="4965164" y="5307420"/>
            <a:chExt cx="3527140" cy="149157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D9BA78-175D-4535-E281-335FB8852813}"/>
                </a:ext>
              </a:extLst>
            </p:cNvPr>
            <p:cNvGrpSpPr/>
            <p:nvPr/>
          </p:nvGrpSpPr>
          <p:grpSpPr>
            <a:xfrm>
              <a:off x="4965164" y="5516578"/>
              <a:ext cx="3527140" cy="1282419"/>
              <a:chOff x="4141914" y="4876800"/>
              <a:chExt cx="3977488" cy="1446159"/>
            </a:xfrm>
          </p:grpSpPr>
          <p:pic>
            <p:nvPicPr>
              <p:cNvPr id="21" name="Picture 11">
                <a:extLst>
                  <a:ext uri="{FF2B5EF4-FFF2-40B4-BE49-F238E27FC236}">
                    <a16:creationId xmlns:a16="http://schemas.microsoft.com/office/drawing/2014/main" id="{312CFDFA-33A0-EB1D-65DC-C275ABC01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1914" y="4876800"/>
                <a:ext cx="3405188" cy="1446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12">
                <a:extLst>
                  <a:ext uri="{FF2B5EF4-FFF2-40B4-BE49-F238E27FC236}">
                    <a16:creationId xmlns:a16="http://schemas.microsoft.com/office/drawing/2014/main" id="{A31D6A1F-34FF-363E-EEE6-43CE19E1E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7102" y="4876800"/>
                <a:ext cx="572300" cy="1446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EF9FC3-0C00-BF89-ABB0-0ED98DC71180}"/>
                </a:ext>
              </a:extLst>
            </p:cNvPr>
            <p:cNvSpPr txBox="1"/>
            <p:nvPr/>
          </p:nvSpPr>
          <p:spPr>
            <a:xfrm>
              <a:off x="4965164" y="5307420"/>
              <a:ext cx="1652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David Feng, UNC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882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Scientific vs Information Visualization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375868" cy="4666436"/>
          </a:xfrm>
        </p:spPr>
        <p:txBody>
          <a:bodyPr/>
          <a:lstStyle/>
          <a:p>
            <a:pPr algn="l"/>
            <a:r>
              <a:rPr lang="en-US" dirty="0"/>
              <a:t>Scientific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Spatially-embedded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5244A-BD90-13F5-71C2-1C69B3C13E50}"/>
              </a:ext>
            </a:extLst>
          </p:cNvPr>
          <p:cNvSpPr txBox="1">
            <a:spLocks/>
          </p:cNvSpPr>
          <p:nvPr/>
        </p:nvSpPr>
        <p:spPr>
          <a:xfrm>
            <a:off x="6487888" y="905934"/>
            <a:ext cx="5375868" cy="466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Information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Abstract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9875AF8-8DFA-C702-D56E-92F426C5C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3451" y="1691936"/>
            <a:ext cx="2840167" cy="28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E2E7F22-56F5-8DA9-1B98-6EACF329C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70" y="1892772"/>
            <a:ext cx="3244300" cy="201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42B1216C-C37E-B0B2-DD41-9C703E98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06245"/>
            <a:ext cx="3304323" cy="218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Multiple Shoulder Sockets">
            <a:extLst>
              <a:ext uri="{FF2B5EF4-FFF2-40B4-BE49-F238E27FC236}">
                <a16:creationId xmlns:a16="http://schemas.microsoft.com/office/drawing/2014/main" id="{C97C5540-B7DE-E0BD-0D4F-94D06503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80" y="4117389"/>
            <a:ext cx="2601885" cy="1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B54DE2B-FF75-D749-B45B-4803A8C03845}"/>
              </a:ext>
            </a:extLst>
          </p:cNvPr>
          <p:cNvGrpSpPr/>
          <p:nvPr/>
        </p:nvGrpSpPr>
        <p:grpSpPr>
          <a:xfrm>
            <a:off x="6634823" y="2520376"/>
            <a:ext cx="1978125" cy="2083257"/>
            <a:chOff x="4953000" y="2734354"/>
            <a:chExt cx="2028825" cy="2336601"/>
          </a:xfrm>
        </p:grpSpPr>
        <p:pic>
          <p:nvPicPr>
            <p:cNvPr id="10" name="Picture 4" descr="http://www.renci.org/wp-content/uploads/2008/09/000003084.png">
              <a:extLst>
                <a:ext uri="{FF2B5EF4-FFF2-40B4-BE49-F238E27FC236}">
                  <a16:creationId xmlns:a16="http://schemas.microsoft.com/office/drawing/2014/main" id="{D4DE5954-A332-41B9-2605-857C75C12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2734354"/>
              <a:ext cx="2028825" cy="202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7E6FD6-EB8F-379E-79F7-24CA3692DBB2}"/>
                </a:ext>
              </a:extLst>
            </p:cNvPr>
            <p:cNvSpPr txBox="1"/>
            <p:nvPr/>
          </p:nvSpPr>
          <p:spPr>
            <a:xfrm>
              <a:off x="4953000" y="4686895"/>
              <a:ext cx="2028825" cy="384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Jeff Heard, RENCI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1A285E-E43B-A98C-B91C-FA6E893827DA}"/>
              </a:ext>
            </a:extLst>
          </p:cNvPr>
          <p:cNvGrpSpPr/>
          <p:nvPr/>
        </p:nvGrpSpPr>
        <p:grpSpPr>
          <a:xfrm>
            <a:off x="8810865" y="1355202"/>
            <a:ext cx="2840835" cy="2451015"/>
            <a:chOff x="6705599" y="4371062"/>
            <a:chExt cx="1901485" cy="1640563"/>
          </a:xfrm>
        </p:grpSpPr>
        <p:pic>
          <p:nvPicPr>
            <p:cNvPr id="13" name="Picture 8" descr="http://www.renci.org/wp-content/uploads/2008/09/melanoma3d_1.jpg">
              <a:extLst>
                <a:ext uri="{FF2B5EF4-FFF2-40B4-BE49-F238E27FC236}">
                  <a16:creationId xmlns:a16="http://schemas.microsoft.com/office/drawing/2014/main" id="{5A9F22EE-6FBE-E362-8BC3-D2650CF0B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599" y="4371062"/>
              <a:ext cx="1901485" cy="1410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70435-2BF3-2512-16A4-C639F3A6EAE8}"/>
                </a:ext>
              </a:extLst>
            </p:cNvPr>
            <p:cNvSpPr txBox="1"/>
            <p:nvPr/>
          </p:nvSpPr>
          <p:spPr>
            <a:xfrm>
              <a:off x="6705600" y="5740548"/>
              <a:ext cx="1901483" cy="271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Hong Yi, RENCI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CA8E2D-9D5F-05D7-0B57-781D232DC0BC}"/>
              </a:ext>
            </a:extLst>
          </p:cNvPr>
          <p:cNvGrpSpPr/>
          <p:nvPr/>
        </p:nvGrpSpPr>
        <p:grpSpPr>
          <a:xfrm>
            <a:off x="9225874" y="3628475"/>
            <a:ext cx="1828391" cy="1703755"/>
            <a:chOff x="4953001" y="5056807"/>
            <a:chExt cx="1797438" cy="1674912"/>
          </a:xfrm>
        </p:grpSpPr>
        <p:pic>
          <p:nvPicPr>
            <p:cNvPr id="16" name="Picture 10" descr="http://www.renci.org/wp-content/uploads/2008/09/docuverse.png">
              <a:extLst>
                <a:ext uri="{FF2B5EF4-FFF2-40B4-BE49-F238E27FC236}">
                  <a16:creationId xmlns:a16="http://schemas.microsoft.com/office/drawing/2014/main" id="{A1190CAD-B87D-E37A-BE3A-20898E554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1" y="5056807"/>
              <a:ext cx="1797438" cy="1413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010C7D-3B1D-8182-9DED-541AA6C19C06}"/>
                </a:ext>
              </a:extLst>
            </p:cNvPr>
            <p:cNvSpPr txBox="1"/>
            <p:nvPr/>
          </p:nvSpPr>
          <p:spPr>
            <a:xfrm>
              <a:off x="4953001" y="6395097"/>
              <a:ext cx="1797438" cy="336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Jeff Heard, RENCI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CEF94B-B147-7CCD-6AAB-327596E061B7}"/>
              </a:ext>
            </a:extLst>
          </p:cNvPr>
          <p:cNvGrpSpPr/>
          <p:nvPr/>
        </p:nvGrpSpPr>
        <p:grpSpPr>
          <a:xfrm>
            <a:off x="6503812" y="5019590"/>
            <a:ext cx="4360158" cy="1843848"/>
            <a:chOff x="4965164" y="5307420"/>
            <a:chExt cx="3527140" cy="149157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D9BA78-175D-4535-E281-335FB8852813}"/>
                </a:ext>
              </a:extLst>
            </p:cNvPr>
            <p:cNvGrpSpPr/>
            <p:nvPr/>
          </p:nvGrpSpPr>
          <p:grpSpPr>
            <a:xfrm>
              <a:off x="4965164" y="5516578"/>
              <a:ext cx="3527140" cy="1282419"/>
              <a:chOff x="4141914" y="4876800"/>
              <a:chExt cx="3977488" cy="1446159"/>
            </a:xfrm>
          </p:grpSpPr>
          <p:pic>
            <p:nvPicPr>
              <p:cNvPr id="21" name="Picture 11">
                <a:extLst>
                  <a:ext uri="{FF2B5EF4-FFF2-40B4-BE49-F238E27FC236}">
                    <a16:creationId xmlns:a16="http://schemas.microsoft.com/office/drawing/2014/main" id="{312CFDFA-33A0-EB1D-65DC-C275ABC01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1914" y="4876800"/>
                <a:ext cx="3405188" cy="1446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12">
                <a:extLst>
                  <a:ext uri="{FF2B5EF4-FFF2-40B4-BE49-F238E27FC236}">
                    <a16:creationId xmlns:a16="http://schemas.microsoft.com/office/drawing/2014/main" id="{A31D6A1F-34FF-363E-EEE6-43CE19E1E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7102" y="4876800"/>
                <a:ext cx="572300" cy="1446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EF9FC3-0C00-BF89-ABB0-0ED98DC71180}"/>
                </a:ext>
              </a:extLst>
            </p:cNvPr>
            <p:cNvSpPr txBox="1"/>
            <p:nvPr/>
          </p:nvSpPr>
          <p:spPr>
            <a:xfrm>
              <a:off x="4965164" y="5307420"/>
              <a:ext cx="1652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David Feng, UNC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02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Live “demo”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17D94-F3D5-C3AC-3E4C-8421CF32C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60" y="676425"/>
            <a:ext cx="5682342" cy="5610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7C7AE-275B-2A86-0823-0085F93868BD}"/>
              </a:ext>
            </a:extLst>
          </p:cNvPr>
          <p:cNvSpPr txBox="1"/>
          <p:nvPr/>
        </p:nvSpPr>
        <p:spPr>
          <a:xfrm>
            <a:off x="2918731" y="62872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tinyurl.com</a:t>
            </a:r>
            <a:r>
              <a:rPr lang="en-US" sz="2400" dirty="0"/>
              <a:t>/bdecrt33</a:t>
            </a:r>
          </a:p>
        </p:txBody>
      </p:sp>
    </p:spTree>
    <p:extLst>
      <p:ext uri="{BB962C8B-B14F-4D97-AF65-F5344CB8AC3E}">
        <p14:creationId xmlns:p14="http://schemas.microsoft.com/office/powerpoint/2010/main" val="358697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Who are we?</a:t>
            </a:r>
            <a:endParaRPr lang="en-PT" sz="4400" b="1" dirty="0"/>
          </a:p>
        </p:txBody>
      </p:sp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30BF76F-5E60-4333-DFD4-1AB53236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35" y="1195458"/>
            <a:ext cx="2708141" cy="3053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C9FB6-389A-099D-E600-18ECA686E08F}"/>
              </a:ext>
            </a:extLst>
          </p:cNvPr>
          <p:cNvSpPr txBox="1"/>
          <p:nvPr/>
        </p:nvSpPr>
        <p:spPr>
          <a:xfrm>
            <a:off x="2903276" y="1195458"/>
            <a:ext cx="22440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Dr. Niall Williams</a:t>
            </a:r>
          </a:p>
          <a:p>
            <a:r>
              <a:rPr lang="en-US" dirty="0"/>
              <a:t>Research focuses on AR/VR, computer graphics, and applied human perception</a:t>
            </a:r>
          </a:p>
          <a:p>
            <a:endParaRPr lang="en-US" dirty="0"/>
          </a:p>
          <a:p>
            <a:r>
              <a:rPr lang="en-US" dirty="0"/>
              <a:t>“Niall” is pronounced the same as “Nile” (like the river)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nlw4415@nyu.edu</a:t>
            </a:r>
            <a:endParaRPr lang="en-US" dirty="0"/>
          </a:p>
          <a:p>
            <a:r>
              <a:rPr lang="en-US" b="1" u="sng" dirty="0"/>
              <a:t> </a:t>
            </a:r>
          </a:p>
        </p:txBody>
      </p:sp>
      <p:pic>
        <p:nvPicPr>
          <p:cNvPr id="1026" name="Picture 2" descr="Logos | The University of Maryland Brand">
            <a:extLst>
              <a:ext uri="{FF2B5EF4-FFF2-40B4-BE49-F238E27FC236}">
                <a16:creationId xmlns:a16="http://schemas.microsoft.com/office/drawing/2014/main" id="{DE28E0E4-6DA9-A701-070A-D48D71FB3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40" y="4350495"/>
            <a:ext cx="1127760" cy="112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s &amp; Marks - Marketing Toolbox - Davidson College">
            <a:extLst>
              <a:ext uri="{FF2B5EF4-FFF2-40B4-BE49-F238E27FC236}">
                <a16:creationId xmlns:a16="http://schemas.microsoft.com/office/drawing/2014/main" id="{336A3096-D23D-FB25-D913-C5D6E38F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29" y="4437869"/>
            <a:ext cx="1209121" cy="74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w York University Logo and symbol, meaning, history, PNG, brand">
            <a:extLst>
              <a:ext uri="{FF2B5EF4-FFF2-40B4-BE49-F238E27FC236}">
                <a16:creationId xmlns:a16="http://schemas.microsoft.com/office/drawing/2014/main" id="{DA175186-1C0A-80B1-DCF7-D0B710CD6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49" y="4436648"/>
            <a:ext cx="1671044" cy="9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D1FEA1C-EAEC-B9A6-DB86-8A2B12FA1E8E}"/>
              </a:ext>
            </a:extLst>
          </p:cNvPr>
          <p:cNvSpPr/>
          <p:nvPr/>
        </p:nvSpPr>
        <p:spPr>
          <a:xfrm>
            <a:off x="1414186" y="4568493"/>
            <a:ext cx="72855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09AC88F-377F-967D-5BDB-7C39297CE180}"/>
              </a:ext>
            </a:extLst>
          </p:cNvPr>
          <p:cNvSpPr/>
          <p:nvPr/>
        </p:nvSpPr>
        <p:spPr>
          <a:xfrm>
            <a:off x="3270500" y="4568493"/>
            <a:ext cx="72855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Metavisual: How Facebook's 'Meta' logo points to the brand's cyclical nature">
            <a:extLst>
              <a:ext uri="{FF2B5EF4-FFF2-40B4-BE49-F238E27FC236}">
                <a16:creationId xmlns:a16="http://schemas.microsoft.com/office/drawing/2014/main" id="{462ADD35-D9A5-EDE1-2D60-0D659FA0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206" y="5875586"/>
            <a:ext cx="1029660" cy="8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8AF5A6-0DE8-EB0D-0220-B495EA6A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11" y="5951296"/>
            <a:ext cx="1020366" cy="75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CB29BC0-DEA8-F5FF-C1CF-EE4B9EA7288F}"/>
              </a:ext>
            </a:extLst>
          </p:cNvPr>
          <p:cNvSpPr/>
          <p:nvPr/>
        </p:nvSpPr>
        <p:spPr>
          <a:xfrm rot="7338107">
            <a:off x="2022005" y="5379119"/>
            <a:ext cx="50081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15F9266-6DF5-260F-075C-0D2F87AA1E43}"/>
              </a:ext>
            </a:extLst>
          </p:cNvPr>
          <p:cNvSpPr/>
          <p:nvPr/>
        </p:nvSpPr>
        <p:spPr>
          <a:xfrm rot="3561758">
            <a:off x="2876894" y="5397681"/>
            <a:ext cx="50081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2D909-CAF4-A629-C32F-25B234C866D1}"/>
              </a:ext>
            </a:extLst>
          </p:cNvPr>
          <p:cNvSpPr txBox="1"/>
          <p:nvPr/>
        </p:nvSpPr>
        <p:spPr>
          <a:xfrm>
            <a:off x="1456849" y="722417"/>
            <a:ext cx="2244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Instructor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EEB49-3A24-5991-02A6-474997269EC3}"/>
              </a:ext>
            </a:extLst>
          </p:cNvPr>
          <p:cNvSpPr txBox="1"/>
          <p:nvPr/>
        </p:nvSpPr>
        <p:spPr>
          <a:xfrm>
            <a:off x="7855451" y="758091"/>
            <a:ext cx="2244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TA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6CD4B3EB-6864-456A-65FD-FEFF11E6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488" y="1195458"/>
            <a:ext cx="3309925" cy="302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986B7F-EED0-4E83-0828-4DC7B6D44BBC}"/>
              </a:ext>
            </a:extLst>
          </p:cNvPr>
          <p:cNvSpPr txBox="1"/>
          <p:nvPr/>
        </p:nvSpPr>
        <p:spPr>
          <a:xfrm>
            <a:off x="9510413" y="1167187"/>
            <a:ext cx="26274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Lokesh Shanmugam</a:t>
            </a:r>
          </a:p>
          <a:p>
            <a:r>
              <a:rPr lang="en-US" dirty="0"/>
              <a:t>“Hi everyone, I'm Lokesh, your TA and a second-year CS graduate student. I'm excited to work with you this semester! I will be posting my office hours soon, and in the meantime, feel free to reach out to me at </a:t>
            </a:r>
            <a:r>
              <a:rPr lang="en-US" dirty="0">
                <a:hlinkClick r:id="rId11"/>
              </a:rPr>
              <a:t>ls6110@nyu.edu</a:t>
            </a:r>
            <a:r>
              <a:rPr lang="en-US" dirty="0"/>
              <a:t>”</a:t>
            </a:r>
          </a:p>
          <a:p>
            <a:r>
              <a:rPr lang="en-US" b="1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170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Advantages of data viz</a:t>
            </a:r>
            <a:endParaRPr lang="en-PT" sz="4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423714-41DA-4A59-ABCC-AB47826CC299}"/>
              </a:ext>
            </a:extLst>
          </p:cNvPr>
          <p:cNvSpPr txBox="1">
            <a:spLocks/>
          </p:cNvSpPr>
          <p:nvPr/>
        </p:nvSpPr>
        <p:spPr>
          <a:xfrm>
            <a:off x="1205112" y="5584098"/>
            <a:ext cx="8606117" cy="4016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2400" dirty="0"/>
              <a:t>Comprehend 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huge amounts of data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endParaRPr lang="en-US" sz="2400" dirty="0"/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D9EAC-19B4-49DC-E036-F30BAE7A9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34" y="845949"/>
            <a:ext cx="8606116" cy="46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17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Advantages of data viz</a:t>
            </a:r>
            <a:endParaRPr lang="en-PT" sz="4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423714-41DA-4A59-ABCC-AB47826CC299}"/>
              </a:ext>
            </a:extLst>
          </p:cNvPr>
          <p:cNvSpPr txBox="1">
            <a:spLocks/>
          </p:cNvSpPr>
          <p:nvPr/>
        </p:nvSpPr>
        <p:spPr>
          <a:xfrm>
            <a:off x="1205112" y="5584098"/>
            <a:ext cx="8606117" cy="4016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2400" dirty="0"/>
              <a:t>Facilitates 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simultaneous understanding</a:t>
            </a:r>
            <a:r>
              <a:rPr lang="en-US" sz="2400" i="1" dirty="0"/>
              <a:t> </a:t>
            </a:r>
            <a:r>
              <a:rPr lang="en-US" sz="2400" dirty="0"/>
              <a:t>of both large-scale and small-scale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D9EAC-19B4-49DC-E036-F30BAE7A9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34" y="845949"/>
            <a:ext cx="8606116" cy="46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50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Advantages of data viz</a:t>
            </a:r>
            <a:endParaRPr lang="en-PT" sz="4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423714-41DA-4A59-ABCC-AB47826CC299}"/>
              </a:ext>
            </a:extLst>
          </p:cNvPr>
          <p:cNvSpPr txBox="1">
            <a:spLocks/>
          </p:cNvSpPr>
          <p:nvPr/>
        </p:nvSpPr>
        <p:spPr>
          <a:xfrm>
            <a:off x="1205112" y="5584098"/>
            <a:ext cx="8606117" cy="4016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2400" dirty="0"/>
              <a:t>Enables the 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perception of emergent properties</a:t>
            </a:r>
            <a:r>
              <a:rPr lang="en-US" sz="2400" i="1" dirty="0"/>
              <a:t> </a:t>
            </a:r>
            <a:r>
              <a:rPr lang="en-US" sz="2400" dirty="0"/>
              <a:t>that were not anticipated and 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makes problems with the data collection/simulation apparent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D9EAC-19B4-49DC-E036-F30BAE7A9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34" y="845949"/>
            <a:ext cx="8606116" cy="46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4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Advantages of data viz</a:t>
            </a:r>
            <a:endParaRPr lang="en-PT" sz="4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423714-41DA-4A59-ABCC-AB47826CC299}"/>
              </a:ext>
            </a:extLst>
          </p:cNvPr>
          <p:cNvSpPr txBox="1">
            <a:spLocks/>
          </p:cNvSpPr>
          <p:nvPr/>
        </p:nvSpPr>
        <p:spPr>
          <a:xfrm>
            <a:off x="1205112" y="5584098"/>
            <a:ext cx="8606117" cy="4016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2400" dirty="0"/>
              <a:t>Enables the 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perception of emergent properties</a:t>
            </a:r>
            <a:r>
              <a:rPr lang="en-US" sz="2400" i="1" dirty="0"/>
              <a:t> </a:t>
            </a:r>
            <a:r>
              <a:rPr lang="en-US" sz="2400" dirty="0"/>
              <a:t>that were not anticipated and 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makes problems with the data collection/simulation apparent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D9EAC-19B4-49DC-E036-F30BAE7A9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34" y="845949"/>
            <a:ext cx="8606116" cy="46502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11E55C-84C3-DC1E-2411-DBA4DF1AC77B}"/>
              </a:ext>
            </a:extLst>
          </p:cNvPr>
          <p:cNvSpPr/>
          <p:nvPr/>
        </p:nvSpPr>
        <p:spPr>
          <a:xfrm>
            <a:off x="4865914" y="2775857"/>
            <a:ext cx="1404257" cy="19267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22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Advantages of data viz</a:t>
            </a:r>
            <a:endParaRPr lang="en-PT" sz="4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423714-41DA-4A59-ABCC-AB47826CC299}"/>
              </a:ext>
            </a:extLst>
          </p:cNvPr>
          <p:cNvSpPr txBox="1">
            <a:spLocks/>
          </p:cNvSpPr>
          <p:nvPr/>
        </p:nvSpPr>
        <p:spPr>
          <a:xfrm>
            <a:off x="1205112" y="5584098"/>
            <a:ext cx="8606117" cy="40169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2400" dirty="0"/>
              <a:t>Facilitates </a:t>
            </a: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hypothesis formation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D9EAC-19B4-49DC-E036-F30BAE7A9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34" y="845949"/>
            <a:ext cx="8606116" cy="46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04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0630" r="-20630"/>
          <a:stretch>
            <a:fillRect/>
          </a:stretch>
        </p:blipFill>
        <p:spPr>
          <a:xfrm>
            <a:off x="825004" y="2116667"/>
            <a:ext cx="5956225" cy="327569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58" y="0"/>
            <a:ext cx="4601342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6858" y="6065334"/>
            <a:ext cx="166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viz.wtf</a:t>
            </a:r>
            <a:r>
              <a:rPr lang="en-US" dirty="0"/>
              <a:t> for more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078A22-D905-0D17-3219-5A96E1456FFD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Very easy to do it poorly</a:t>
            </a:r>
            <a:endParaRPr lang="en-PT" sz="4400" b="1" dirty="0"/>
          </a:p>
        </p:txBody>
      </p:sp>
    </p:spTree>
    <p:extLst>
      <p:ext uri="{BB962C8B-B14F-4D97-AF65-F5344CB8AC3E}">
        <p14:creationId xmlns:p14="http://schemas.microsoft.com/office/powerpoint/2010/main" val="372417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Considerations when creating visualizations</a:t>
            </a:r>
            <a:endParaRPr lang="en-PT" sz="4400" b="1" dirty="0"/>
          </a:p>
        </p:txBody>
      </p:sp>
    </p:spTree>
    <p:extLst>
      <p:ext uri="{BB962C8B-B14F-4D97-AF65-F5344CB8AC3E}">
        <p14:creationId xmlns:p14="http://schemas.microsoft.com/office/powerpoint/2010/main" val="276431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Considerations when creating visualizations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 question: How to transform data into something that people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understand</a:t>
            </a:r>
            <a:r>
              <a:rPr lang="en-US" dirty="0"/>
              <a:t> for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optimal decision making</a:t>
            </a:r>
            <a:r>
              <a:rPr lang="en-US" dirty="0"/>
              <a:t>?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595292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Considerations when creating visualizations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 question: How to transform data into something that people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understand</a:t>
            </a:r>
            <a:r>
              <a:rPr lang="en-US" dirty="0"/>
              <a:t> for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optimal decision making</a:t>
            </a:r>
            <a:r>
              <a:rPr lang="en-US" dirty="0"/>
              <a:t>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Human visual system: How people see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326F-07B4-B68C-C584-7DA1B70E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624" y="1285630"/>
            <a:ext cx="6961053" cy="53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Considerations when creating visualizations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 question: How to transform data into something that people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understand</a:t>
            </a:r>
            <a:r>
              <a:rPr lang="en-US" dirty="0"/>
              <a:t> for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optimal decision making</a:t>
            </a:r>
            <a:r>
              <a:rPr lang="en-US" dirty="0"/>
              <a:t>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Human visual system: How people see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Cognitive system: How people think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5FDC86-A4BA-E173-8461-F1746A750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92" y="1285630"/>
            <a:ext cx="3836164" cy="557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82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Who are you?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C786AF43-34E1-37AA-7DAE-EFB893104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Turn to your neighbor and discuss: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Your names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Your major/degree program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Why you are interested in taking this course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 hobby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50262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Considerations when creating visualizations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 question: How to transform data into something that people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understand</a:t>
            </a:r>
            <a:r>
              <a:rPr lang="en-US" dirty="0"/>
              <a:t> for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optimal decision making</a:t>
            </a:r>
            <a:r>
              <a:rPr lang="en-US" dirty="0"/>
              <a:t>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Human visual system: How people see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Cognitive system: How people think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Display modality: How the viz will be displayed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098" name="Picture 2" descr="Black man working with a computer">
            <a:extLst>
              <a:ext uri="{FF2B5EF4-FFF2-40B4-BE49-F238E27FC236}">
                <a16:creationId xmlns:a16="http://schemas.microsoft.com/office/drawing/2014/main" id="{560B5D27-7612-0A77-3555-9613CA27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4" y="2668116"/>
            <a:ext cx="39751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4BA18CF-2386-29A3-36C8-102264DB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757" y="4133850"/>
            <a:ext cx="3494314" cy="26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562005B-9A9E-04B6-54D0-3B42B396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9" y="2657319"/>
            <a:ext cx="3987293" cy="26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ADBFB68-7608-0D19-32BC-E77525140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211" y="4121030"/>
            <a:ext cx="3609975" cy="26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07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  <a:endParaRPr lang="en-PT" sz="2000" dirty="0"/>
          </a:p>
        </p:txBody>
      </p:sp>
    </p:spTree>
    <p:extLst>
      <p:ext uri="{BB962C8B-B14F-4D97-AF65-F5344CB8AC3E}">
        <p14:creationId xmlns:p14="http://schemas.microsoft.com/office/powerpoint/2010/main" val="42145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  <a:endParaRPr lang="en-PT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04627-0F6C-CD9B-A690-12273C500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590" y="758091"/>
            <a:ext cx="3225800" cy="57912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5FB47D0-761C-6E51-9D12-FC76497A4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" y="3139769"/>
            <a:ext cx="4579783" cy="21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E4D39B-8896-B34A-C183-572BF3B44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86" y="2642879"/>
            <a:ext cx="3077840" cy="102405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CAA76FD-1900-2F01-C5CC-008929ADA189}"/>
              </a:ext>
            </a:extLst>
          </p:cNvPr>
          <p:cNvSpPr txBox="1">
            <a:spLocks/>
          </p:cNvSpPr>
          <p:nvPr/>
        </p:nvSpPr>
        <p:spPr>
          <a:xfrm>
            <a:off x="1414561" y="2025046"/>
            <a:ext cx="1748490" cy="408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/>
              <a:t>Python</a:t>
            </a:r>
            <a:endParaRPr lang="en-PT" sz="4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F6E971-DCAE-6F21-21F5-EEA1E9979281}"/>
              </a:ext>
            </a:extLst>
          </p:cNvPr>
          <p:cNvSpPr txBox="1">
            <a:spLocks/>
          </p:cNvSpPr>
          <p:nvPr/>
        </p:nvSpPr>
        <p:spPr>
          <a:xfrm>
            <a:off x="4873167" y="2025046"/>
            <a:ext cx="2941484" cy="1613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/>
              <a:t>Javascript</a:t>
            </a:r>
            <a:r>
              <a:rPr lang="en-US" sz="4000" dirty="0"/>
              <a:t> (use at your own risk)</a:t>
            </a:r>
            <a:endParaRPr lang="en-PT" sz="4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252049-A41F-8E5F-6A44-5CCEEBB15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76" y="3638352"/>
            <a:ext cx="2302071" cy="230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35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</a:t>
            </a:r>
            <a:endParaRPr lang="en-PT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46E5B53-B48A-0B26-82FD-FC4144AD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5" y="2344801"/>
            <a:ext cx="5361305" cy="4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4794187-3DC8-18C8-DEF2-A00DACB46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98" y="782510"/>
            <a:ext cx="4423447" cy="60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8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  <a:endParaRPr lang="en-PT" sz="20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0A50B0B-9072-B8D3-52FC-DBF2BCF9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98" y="782510"/>
            <a:ext cx="4423447" cy="60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87F4C34-E8CC-1B56-F1BC-0E711D155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1" y="2416610"/>
            <a:ext cx="6544443" cy="423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2206C-A7D4-B07D-9F3B-C9DD9E37ADD0}"/>
              </a:ext>
            </a:extLst>
          </p:cNvPr>
          <p:cNvSpPr txBox="1"/>
          <p:nvPr/>
        </p:nvSpPr>
        <p:spPr>
          <a:xfrm>
            <a:off x="447560" y="6562432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idl.uw.edu</a:t>
            </a:r>
            <a:r>
              <a:rPr lang="en-US" sz="1400" i="1" dirty="0"/>
              <a:t>/visualization-curriculum/</a:t>
            </a:r>
            <a:r>
              <a:rPr lang="en-US" sz="1400" i="1" dirty="0" err="1"/>
              <a:t>intro.html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21658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5: 2D viz - spatial data</a:t>
            </a:r>
            <a:endParaRPr lang="en-PT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78DE15-C660-B2BE-8FE9-DB38861A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80" y="2374999"/>
            <a:ext cx="8023860" cy="401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98572-1896-C78D-8F89-8EDB052F2908}"/>
              </a:ext>
            </a:extLst>
          </p:cNvPr>
          <p:cNvSpPr txBox="1"/>
          <p:nvPr/>
        </p:nvSpPr>
        <p:spPr>
          <a:xfrm>
            <a:off x="3726180" y="6462471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www.safegraph.com</a:t>
            </a:r>
            <a:r>
              <a:rPr lang="en-US" sz="1400" i="1" dirty="0"/>
              <a:t>/guides/visualizing-geospatial-data</a:t>
            </a:r>
          </a:p>
        </p:txBody>
      </p:sp>
    </p:spTree>
    <p:extLst>
      <p:ext uri="{BB962C8B-B14F-4D97-AF65-F5344CB8AC3E}">
        <p14:creationId xmlns:p14="http://schemas.microsoft.com/office/powerpoint/2010/main" val="4163427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5: 2D viz - spatial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6: 2D viz - temporal data</a:t>
            </a:r>
            <a:endParaRPr lang="en-PT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52EFF-B3B0-C389-3DF8-FF84FB1E0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898" y="3250055"/>
            <a:ext cx="8576082" cy="3357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7A3B38-0C9B-16A9-0978-FFCAE3437251}"/>
              </a:ext>
            </a:extLst>
          </p:cNvPr>
          <p:cNvSpPr/>
          <p:nvPr/>
        </p:nvSpPr>
        <p:spPr>
          <a:xfrm>
            <a:off x="5567371" y="3281264"/>
            <a:ext cx="4136699" cy="1576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1166E-E4F4-3FD8-8536-0CB43E74A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782" y="3092086"/>
            <a:ext cx="2410271" cy="1765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12EA5D-CAE7-963C-420C-AE2555356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61" y="3224114"/>
            <a:ext cx="2954340" cy="164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2882E9-1FC5-6DDA-7E86-8FEDB6CF3E00}"/>
              </a:ext>
            </a:extLst>
          </p:cNvPr>
          <p:cNvSpPr txBox="1"/>
          <p:nvPr/>
        </p:nvSpPr>
        <p:spPr>
          <a:xfrm>
            <a:off x="3122361" y="6544937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humansofdata.atlan.com</a:t>
            </a:r>
            <a:r>
              <a:rPr lang="en-US" sz="1400" i="1" dirty="0"/>
              <a:t>/2016/11/visualizing-time-series-data/</a:t>
            </a:r>
          </a:p>
        </p:txBody>
      </p:sp>
    </p:spTree>
    <p:extLst>
      <p:ext uri="{BB962C8B-B14F-4D97-AF65-F5344CB8AC3E}">
        <p14:creationId xmlns:p14="http://schemas.microsoft.com/office/powerpoint/2010/main" val="4102887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5: 2D viz - spatial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6: 2D viz - temporal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7: 2D viz - network data</a:t>
            </a:r>
            <a:endParaRPr lang="en-PT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1A008D9-3551-9950-4647-11F2A0473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31" y="925753"/>
            <a:ext cx="6720523" cy="500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2EB19-F5B9-7546-6978-3539B31CAEC6}"/>
              </a:ext>
            </a:extLst>
          </p:cNvPr>
          <p:cNvSpPr txBox="1"/>
          <p:nvPr/>
        </p:nvSpPr>
        <p:spPr>
          <a:xfrm>
            <a:off x="5143231" y="5838299"/>
            <a:ext cx="6097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www.interaction-design.org</a:t>
            </a:r>
            <a:r>
              <a:rPr lang="en-US" sz="1400" i="1" dirty="0"/>
              <a:t>/literature/article/how-to-display-complex-network-data-with-information-visualization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02797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5: 2D viz - spatial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6: 2D viz - temporal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7: 2D viz - network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8: 3D viz - projection &amp; graphics</a:t>
            </a:r>
            <a:endParaRPr lang="en-PT" sz="2000" dirty="0"/>
          </a:p>
        </p:txBody>
      </p:sp>
      <p:pic>
        <p:nvPicPr>
          <p:cNvPr id="3" name="Picture 6" descr="Data Visualization in AR | VirtuLabs Interactive Agency">
            <a:extLst>
              <a:ext uri="{FF2B5EF4-FFF2-40B4-BE49-F238E27FC236}">
                <a16:creationId xmlns:a16="http://schemas.microsoft.com/office/drawing/2014/main" id="{49A8A47C-91BA-430E-54E3-BDAEEF6E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2" y="4052485"/>
            <a:ext cx="4373098" cy="263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B14E101-6382-D1D3-A907-83DD61BB2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348" y="639744"/>
            <a:ext cx="6301542" cy="47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387C7A-ED53-9863-6F0B-787A51988913}"/>
              </a:ext>
            </a:extLst>
          </p:cNvPr>
          <p:cNvSpPr txBox="1"/>
          <p:nvPr/>
        </p:nvSpPr>
        <p:spPr>
          <a:xfrm>
            <a:off x="5262590" y="5370006"/>
            <a:ext cx="6097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/>
              <a:t>Wischgoll</a:t>
            </a:r>
            <a:r>
              <a:rPr lang="en-US" sz="1400" i="1" dirty="0"/>
              <a:t>, Thomas, et al. "Display infrastructure for virtual environments." Electronic Imaging 30 (2017): 1-11.</a:t>
            </a:r>
          </a:p>
        </p:txBody>
      </p:sp>
    </p:spTree>
    <p:extLst>
      <p:ext uri="{BB962C8B-B14F-4D97-AF65-F5344CB8AC3E}">
        <p14:creationId xmlns:p14="http://schemas.microsoft.com/office/powerpoint/2010/main" val="885082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5: 2D viz - spatial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6: 2D viz - temporal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7: 2D viz - network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8: 3D viz - projection &amp; graphics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9: Animation</a:t>
            </a:r>
            <a:endParaRPr lang="en-PT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DB3D6C5-D931-4213-30E5-02450206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35" y="758090"/>
            <a:ext cx="6978785" cy="504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928AD-0FA4-7A4D-F467-499F5C87847F}"/>
              </a:ext>
            </a:extLst>
          </p:cNvPr>
          <p:cNvSpPr txBox="1"/>
          <p:nvPr/>
        </p:nvSpPr>
        <p:spPr>
          <a:xfrm>
            <a:off x="5144635" y="5862305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www.gapminder.org</a:t>
            </a:r>
            <a:r>
              <a:rPr lang="en-US" sz="1400" i="1" dirty="0"/>
              <a:t>/videos/200-years-that-changed-the-world/</a:t>
            </a:r>
          </a:p>
        </p:txBody>
      </p:sp>
    </p:spTree>
    <p:extLst>
      <p:ext uri="{BB962C8B-B14F-4D97-AF65-F5344CB8AC3E}">
        <p14:creationId xmlns:p14="http://schemas.microsoft.com/office/powerpoint/2010/main" val="270973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This course is about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to generate visual representations of information (data) to communicate a message to a viewer</a:t>
            </a:r>
            <a:endParaRPr lang="en-US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Focus is on: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Tools for visualization generation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Underlying principles that make for a good visualization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Hands-on practice with visualization generation</a:t>
            </a: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3B697-0480-0106-A898-57EA8F62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116" y="3239152"/>
            <a:ext cx="4677952" cy="350846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7117FAE-4441-542D-E139-6C775CFEC723}"/>
              </a:ext>
            </a:extLst>
          </p:cNvPr>
          <p:cNvSpPr txBox="1">
            <a:spLocks/>
          </p:cNvSpPr>
          <p:nvPr/>
        </p:nvSpPr>
        <p:spPr>
          <a:xfrm>
            <a:off x="8431068" y="6366681"/>
            <a:ext cx="3744619" cy="380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1" dirty="0"/>
              <a:t>Aaron </a:t>
            </a:r>
            <a:r>
              <a:rPr lang="en-US" sz="1800" i="1" dirty="0" err="1"/>
              <a:t>Koblin</a:t>
            </a:r>
            <a:r>
              <a:rPr lang="en-US" sz="1800" i="1" dirty="0"/>
              <a:t>: Flight Patterns</a:t>
            </a:r>
            <a:endParaRPr lang="en-PT" sz="1800" i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5B43822-4AD6-DC55-BEE5-9D5ECE82C3D5}"/>
              </a:ext>
            </a:extLst>
          </p:cNvPr>
          <p:cNvSpPr txBox="1">
            <a:spLocks/>
          </p:cNvSpPr>
          <p:nvPr/>
        </p:nvSpPr>
        <p:spPr>
          <a:xfrm>
            <a:off x="1774209" y="4617082"/>
            <a:ext cx="1978907" cy="380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What is this?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872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5: 2D viz - spatial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6: 2D viz - temporal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7: 2D viz - network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8: 3D viz - projection &amp; graphics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9: Animation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10: Final project proposals</a:t>
            </a:r>
            <a:endParaRPr lang="en-PT" sz="2000" dirty="0"/>
          </a:p>
        </p:txBody>
      </p:sp>
    </p:spTree>
    <p:extLst>
      <p:ext uri="{BB962C8B-B14F-4D97-AF65-F5344CB8AC3E}">
        <p14:creationId xmlns:p14="http://schemas.microsoft.com/office/powerpoint/2010/main" val="2677079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5: 2D viz - spatial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6: 2D viz - temporal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7: 2D viz - network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8: 3D viz - projection &amp; graphics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9: Animation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10: Final project proposals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11: Uncertainty viz</a:t>
            </a:r>
            <a:endParaRPr lang="en-PT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4AF905B-3C04-285B-AA10-58581932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758091"/>
            <a:ext cx="6979920" cy="52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F4892E-3457-7189-89B0-764C83AAAC83}"/>
              </a:ext>
            </a:extLst>
          </p:cNvPr>
          <p:cNvSpPr txBox="1"/>
          <p:nvPr/>
        </p:nvSpPr>
        <p:spPr>
          <a:xfrm>
            <a:off x="5212080" y="6025735"/>
            <a:ext cx="6143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clauswilke.com</a:t>
            </a:r>
            <a:r>
              <a:rPr lang="en-US" sz="1400" i="1" dirty="0"/>
              <a:t>/</a:t>
            </a:r>
            <a:r>
              <a:rPr lang="en-US" sz="1400" i="1" dirty="0" err="1"/>
              <a:t>dataviz</a:t>
            </a:r>
            <a:r>
              <a:rPr lang="en-US" sz="1400" i="1" dirty="0"/>
              <a:t>/visualizing-</a:t>
            </a:r>
            <a:r>
              <a:rPr lang="en-US" sz="1400" i="1" dirty="0" err="1"/>
              <a:t>uncertainty.html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054878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5: 2D viz - spatial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6: 2D viz - temporal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7: 2D viz - network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8: 3D viz - projection &amp; graphics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9: Animation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10: Final project proposals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11: Uncertainty viz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12: Storytelling, ethics, and misinformation</a:t>
            </a:r>
            <a:endParaRPr lang="en-PT" sz="2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1A13019-A68B-A1D8-C3DF-2ABC115A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62" y="1405890"/>
            <a:ext cx="7117738" cy="374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A1D179-9459-BE30-7EC9-06E6B0A79775}"/>
              </a:ext>
            </a:extLst>
          </p:cNvPr>
          <p:cNvSpPr txBox="1"/>
          <p:nvPr/>
        </p:nvSpPr>
        <p:spPr>
          <a:xfrm>
            <a:off x="5880345" y="5026075"/>
            <a:ext cx="6143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/>
              <a:t>https://</a:t>
            </a:r>
            <a:r>
              <a:rPr lang="en-US" sz="1400" i="1" dirty="0" err="1"/>
              <a:t>www.datacamp.com</a:t>
            </a:r>
            <a:r>
              <a:rPr lang="en-US" sz="1400" i="1" dirty="0"/>
              <a:t>/blog/telling-effective-data-stories-with-data-narrative-and-visuals</a:t>
            </a:r>
          </a:p>
        </p:txBody>
      </p:sp>
    </p:spTree>
    <p:extLst>
      <p:ext uri="{BB962C8B-B14F-4D97-AF65-F5344CB8AC3E}">
        <p14:creationId xmlns:p14="http://schemas.microsoft.com/office/powerpoint/2010/main" val="477167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5: 2D viz - spatial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6: 2D viz - temporal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7: 2D viz - network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8: 3D viz - projection &amp; graphics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9: Animation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10: Final project proposals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11: Uncertainty viz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12: Storytelling, ethics, and misinformation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13: 🦃 Thanksgiving Break 🦃</a:t>
            </a:r>
            <a:endParaRPr lang="en-PT" sz="2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03E9B83-13FF-EE6D-2481-EE772EB5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758091"/>
            <a:ext cx="3237548" cy="391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F324C79D-82AB-0F9E-5D32-40B54FC3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867" y="4422630"/>
            <a:ext cx="3225271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ular Arrow 2">
            <a:extLst>
              <a:ext uri="{FF2B5EF4-FFF2-40B4-BE49-F238E27FC236}">
                <a16:creationId xmlns:a16="http://schemas.microsoft.com/office/drawing/2014/main" id="{D5EE355C-1806-8392-E561-5AF02858A547}"/>
              </a:ext>
            </a:extLst>
          </p:cNvPr>
          <p:cNvSpPr/>
          <p:nvPr/>
        </p:nvSpPr>
        <p:spPr>
          <a:xfrm>
            <a:off x="7052310" y="1961709"/>
            <a:ext cx="3759884" cy="4391315"/>
          </a:xfrm>
          <a:prstGeom prst="circularArrow">
            <a:avLst>
              <a:gd name="adj1" fmla="val 12500"/>
              <a:gd name="adj2" fmla="val 1055928"/>
              <a:gd name="adj3" fmla="val 20457681"/>
              <a:gd name="adj4" fmla="val 16179722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42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5: 2D viz - spatial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6: 2D viz - temporal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7: 2D viz - network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8: 3D viz - projection &amp; graphics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9: Animation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10: Final project proposals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11: Uncertainty viz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12: Storytelling, ethics, and misinformation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13: 🦃 Thanksgiving Break 🦃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14: Modern topics</a:t>
            </a:r>
            <a:r>
              <a:rPr lang="en-US" sz="2000"/>
              <a:t>: deep </a:t>
            </a:r>
            <a:r>
              <a:rPr lang="en-US" sz="2000" dirty="0"/>
              <a:t>learning/XR</a:t>
            </a:r>
            <a:r>
              <a:rPr lang="en-US" sz="2000"/>
              <a:t>/interaction</a:t>
            </a:r>
            <a:endParaRPr lang="en-PT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261BF-14CA-61FF-6C15-56220992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441" y="1695351"/>
            <a:ext cx="6743630" cy="2971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C76AA-AC1D-9565-12BC-EBABD0C59A89}"/>
              </a:ext>
            </a:extLst>
          </p:cNvPr>
          <p:cNvSpPr txBox="1"/>
          <p:nvPr/>
        </p:nvSpPr>
        <p:spPr>
          <a:xfrm>
            <a:off x="5234441" y="4666646"/>
            <a:ext cx="6100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distill.pub</a:t>
            </a:r>
            <a:r>
              <a:rPr lang="en-US" sz="1400" i="1" dirty="0"/>
              <a:t>/2017/feature-visualization/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1683061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Topics we will cover (approximately)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58091"/>
            <a:ext cx="11527692" cy="6087699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1: Introduction,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2: Data types, viz techniques &amp;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3: The human visual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4: Visual encoding + perception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TODO: bump up uncertainty before the election/voting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5: 2D viz - spatial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6: 2D viz - temporal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7: 2D viz - network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8: 3D viz - projection &amp; graphics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9: Animation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10: Final project proposals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11: Uncertainty viz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12: Storytelling, ethics, and misinformation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13: 🦃 Thanksgiving Break 🦃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14: Modern topics: deep, learning/XR/interaction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Week 15: Final project presentations</a:t>
            </a:r>
            <a:endParaRPr lang="en-P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F7DA07-1FF6-6520-508F-48306165C88A}"/>
              </a:ext>
            </a:extLst>
          </p:cNvPr>
          <p:cNvSpPr/>
          <p:nvPr/>
        </p:nvSpPr>
        <p:spPr>
          <a:xfrm>
            <a:off x="6377842" y="1311034"/>
            <a:ext cx="4926428" cy="423593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Your work here!</a:t>
            </a:r>
          </a:p>
        </p:txBody>
      </p:sp>
    </p:spTree>
    <p:extLst>
      <p:ext uri="{BB962C8B-B14F-4D97-AF65-F5344CB8AC3E}">
        <p14:creationId xmlns:p14="http://schemas.microsoft.com/office/powerpoint/2010/main" val="1824104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Why?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4174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Why have a user in the loop?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want to communicate a message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 message is useless without a recipient!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 viz allows users to answer/formulate questions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Questions that machines can’t answer/formulate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Let the user explore with viz!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 viz as a stepping-stone to developing a computer-based answer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 viz as a “sanity check”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 viz can be used as a presentation tool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76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Why have a computer in the loop?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Lots of data </a:t>
            </a:r>
            <a:r>
              <a:rPr lang="en-US" dirty="0">
                <a:sym typeface="Wingdings" pitchFamily="2" charset="2"/>
              </a:rPr>
              <a:t> need to process it all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Can’t draw all visualizations by hand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Different questions may require different processing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Data might change in real time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5468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Why use an external representation?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Renderings on a screen are external representations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Allows you to: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Organize info by spatial organization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Offload internal cognition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Speed up recognition and search (leverage fast visual processing)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274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This course is NOT about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 science/mining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High-level seminar/overview (you will need to program)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Web development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 processing/statistics (R, excel, etc.)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69314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Why use human vision?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What about other perceptual channels like auditory, haptic, taste, etc.?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 perception is </a:t>
            </a:r>
            <a:r>
              <a:rPr lang="en-US" i="1" dirty="0"/>
              <a:t>fast</a:t>
            </a:r>
            <a:r>
              <a:rPr lang="en-US" dirty="0"/>
              <a:t> and </a:t>
            </a:r>
            <a:r>
              <a:rPr lang="en-US" i="1" dirty="0"/>
              <a:t>high bandwidth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You can process more information visually than with other senses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have appropriate devices for vision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Computer displays are very advanced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Non-visual displays are clunky and expensive and still work poorly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3994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b="1" dirty="0"/>
          </a:p>
          <a:p>
            <a:pPr algn="l"/>
            <a:r>
              <a:rPr lang="en-US" sz="4400" b="1" dirty="0"/>
              <a:t>Why show the data in detail?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Why not just use summary statistics?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43011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b="1" dirty="0"/>
          </a:p>
          <a:p>
            <a:pPr algn="l"/>
            <a:r>
              <a:rPr lang="en-US" sz="4400" b="1" dirty="0"/>
              <a:t>Why show the data in detail?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Why not just use summary statistics?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E67E5-240D-C7DA-62DF-E6061587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0" y="1285631"/>
            <a:ext cx="6237360" cy="4286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4C38B-C925-9DE0-86CD-51F8C1A86285}"/>
              </a:ext>
            </a:extLst>
          </p:cNvPr>
          <p:cNvSpPr txBox="1"/>
          <p:nvPr/>
        </p:nvSpPr>
        <p:spPr>
          <a:xfrm>
            <a:off x="176353" y="5582734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Anscombe’s Quartet</a:t>
            </a:r>
          </a:p>
        </p:txBody>
      </p:sp>
    </p:spTree>
    <p:extLst>
      <p:ext uri="{BB962C8B-B14F-4D97-AF65-F5344CB8AC3E}">
        <p14:creationId xmlns:p14="http://schemas.microsoft.com/office/powerpoint/2010/main" val="2502470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b="1" dirty="0"/>
          </a:p>
          <a:p>
            <a:pPr algn="l"/>
            <a:r>
              <a:rPr lang="en-US" sz="4400" b="1" dirty="0"/>
              <a:t>Why show the data in detail?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Why not just use summary statistics?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E67E5-240D-C7DA-62DF-E6061587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0" y="1285631"/>
            <a:ext cx="6237360" cy="4286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3F7D10-9074-6340-AF4C-C768F237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02" y="1355910"/>
            <a:ext cx="5820598" cy="4146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4C38B-C925-9DE0-86CD-51F8C1A86285}"/>
              </a:ext>
            </a:extLst>
          </p:cNvPr>
          <p:cNvSpPr txBox="1"/>
          <p:nvPr/>
        </p:nvSpPr>
        <p:spPr>
          <a:xfrm>
            <a:off x="176353" y="5582734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Anscombe’s Quartet</a:t>
            </a:r>
          </a:p>
        </p:txBody>
      </p:sp>
    </p:spTree>
    <p:extLst>
      <p:ext uri="{BB962C8B-B14F-4D97-AF65-F5344CB8AC3E}">
        <p14:creationId xmlns:p14="http://schemas.microsoft.com/office/powerpoint/2010/main" val="1656582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b="1" dirty="0"/>
          </a:p>
          <a:p>
            <a:pPr algn="l"/>
            <a:r>
              <a:rPr lang="en-US" sz="4400" b="1" dirty="0"/>
              <a:t>Why show the data in detail?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Why not just use summary statistics?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Specific questions likely require detailed insights into the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099245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Why is the viz design space so big?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 short: data is complex and there are many visual encodings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 single data type can be represented with many different visual representations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 single question can have many different data dimensions that answer 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9909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Why consider different tasks?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Remember: we want to communicate a message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Different messages are best communicated in different ways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Choose the technique that is best for your message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85337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Why consider different tasks?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Remember: we want to communicate a message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Different messages are best communicated in different ways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Choose the technique that is best for your message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131B3-E8F1-1675-5BB6-43EB7EDAC828}"/>
              </a:ext>
            </a:extLst>
          </p:cNvPr>
          <p:cNvSpPr txBox="1"/>
          <p:nvPr/>
        </p:nvSpPr>
        <p:spPr>
          <a:xfrm>
            <a:off x="1592874" y="3838694"/>
            <a:ext cx="4600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0" dirty="0"/>
              <a:t>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4A235-6B4B-1497-F309-7649C74D44C3}"/>
              </a:ext>
            </a:extLst>
          </p:cNvPr>
          <p:cNvSpPr txBox="1"/>
          <p:nvPr/>
        </p:nvSpPr>
        <p:spPr>
          <a:xfrm>
            <a:off x="6264349" y="3838694"/>
            <a:ext cx="4600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0" dirty="0"/>
              <a:t>☹️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1FE640EF-4BD4-0D7F-B164-1A5F1CC86662}"/>
              </a:ext>
            </a:extLst>
          </p:cNvPr>
          <p:cNvSpPr/>
          <p:nvPr/>
        </p:nvSpPr>
        <p:spPr>
          <a:xfrm>
            <a:off x="2917508" y="2651760"/>
            <a:ext cx="2237421" cy="1104138"/>
          </a:xfrm>
          <a:prstGeom prst="wedgeEllipseCallou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ysClr val="windowText" lastClr="000000"/>
                </a:solidFill>
              </a:rPr>
              <a:t>Nice to see you!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D6CAB38E-C6A6-E8BF-1D1B-644AD78C7910}"/>
              </a:ext>
            </a:extLst>
          </p:cNvPr>
          <p:cNvSpPr/>
          <p:nvPr/>
        </p:nvSpPr>
        <p:spPr>
          <a:xfrm>
            <a:off x="7386723" y="2672834"/>
            <a:ext cx="2237421" cy="1104138"/>
          </a:xfrm>
          <a:prstGeom prst="wedgeEllipseCallou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ysClr val="windowText" lastClr="000000"/>
                </a:solidFill>
              </a:rPr>
              <a:t>Nice to see you!</a:t>
            </a:r>
          </a:p>
        </p:txBody>
      </p:sp>
    </p:spTree>
    <p:extLst>
      <p:ext uri="{BB962C8B-B14F-4D97-AF65-F5344CB8AC3E}">
        <p14:creationId xmlns:p14="http://schemas.microsoft.com/office/powerpoint/2010/main" val="176492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Why consider multiple techniques?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There are multiple possible visualizations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Some will be bad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Some will be okay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Some will be good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Consider many different options at once </a:t>
            </a:r>
            <a:r>
              <a:rPr lang="en-US" dirty="0">
                <a:sym typeface="Wingdings" pitchFamily="2" charset="2"/>
              </a:rPr>
              <a:t> more likely to consider a good design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BC586-7138-DA64-8211-AC276312F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50" y="2731367"/>
            <a:ext cx="10178484" cy="3735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37B46-1CFB-B0C6-BC8E-0562CB29E5BC}"/>
              </a:ext>
            </a:extLst>
          </p:cNvPr>
          <p:cNvSpPr txBox="1"/>
          <p:nvPr/>
        </p:nvSpPr>
        <p:spPr>
          <a:xfrm>
            <a:off x="1002850" y="6466820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/>
              <a:t>Munzner</a:t>
            </a:r>
            <a:r>
              <a:rPr lang="en-US" sz="1400" i="1" dirty="0"/>
              <a:t>, Tamara. Visualization analysis and design. CRC press, 2014.</a:t>
            </a:r>
          </a:p>
        </p:txBody>
      </p:sp>
    </p:spTree>
    <p:extLst>
      <p:ext uri="{BB962C8B-B14F-4D97-AF65-F5344CB8AC3E}">
        <p14:creationId xmlns:p14="http://schemas.microsoft.com/office/powerpoint/2010/main" val="47786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Why is validation difficult?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Many reasonable ways to communicate one message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Different representations resonate differently for different people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Your audience’s understanding will be biased by their experiences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Hard to predict a person’s prior experiences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Users will do unexpected things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Hard to predict every possible thing a user will do/think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Many of our outcome measures are subjective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How do you measure “visually appealing”?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58188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You can/should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Interrupt me anytime with questions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Ask technical/engineering questions to me/TA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Discuss lecture content with peers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Version control your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Request extension/absence with a reason </a:t>
            </a:r>
            <a:endParaRPr lang="en-PT" i="1" dirty="0"/>
          </a:p>
        </p:txBody>
      </p:sp>
    </p:spTree>
    <p:extLst>
      <p:ext uri="{BB962C8B-B14F-4D97-AF65-F5344CB8AC3E}">
        <p14:creationId xmlns:p14="http://schemas.microsoft.com/office/powerpoint/2010/main" val="153386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Why analyze existing visualizations?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Short answer: most data sets are not </a:t>
            </a:r>
            <a:r>
              <a:rPr lang="en-US" i="1" dirty="0"/>
              <a:t>that</a:t>
            </a:r>
            <a:r>
              <a:rPr lang="en-US" dirty="0"/>
              <a:t> unique </a:t>
            </a:r>
            <a:r>
              <a:rPr lang="en-US" dirty="0">
                <a:sym typeface="Wingdings" pitchFamily="2" charset="2"/>
              </a:rPr>
              <a:t> there probably exists a similar data set with an associated visualization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Learn from others’ mistakes and successes!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F950F-E189-78AF-FF1A-A9E42908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2162158"/>
            <a:ext cx="3322320" cy="3410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B52D67-EDDD-1F76-3581-1993384E3DDA}"/>
              </a:ext>
            </a:extLst>
          </p:cNvPr>
          <p:cNvSpPr txBox="1"/>
          <p:nvPr/>
        </p:nvSpPr>
        <p:spPr>
          <a:xfrm>
            <a:off x="2569558" y="5465627"/>
            <a:ext cx="70450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Why is the task being performed, what data is shown in the views, and how is the vis idiom constructed in terms of design choices.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64F05-D5D2-6EFB-06D7-C113F8528D03}"/>
              </a:ext>
            </a:extLst>
          </p:cNvPr>
          <p:cNvSpPr txBox="1"/>
          <p:nvPr/>
        </p:nvSpPr>
        <p:spPr>
          <a:xfrm>
            <a:off x="2569558" y="6173513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/>
              <a:t>Munzner</a:t>
            </a:r>
            <a:r>
              <a:rPr lang="en-US" sz="1400" i="1" dirty="0"/>
              <a:t>, Tamara. Visualization analysis and design. CRC press, 2014.</a:t>
            </a:r>
          </a:p>
        </p:txBody>
      </p:sp>
    </p:spTree>
    <p:extLst>
      <p:ext uri="{BB962C8B-B14F-4D97-AF65-F5344CB8AC3E}">
        <p14:creationId xmlns:p14="http://schemas.microsoft.com/office/powerpoint/2010/main" val="963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10 Minute Break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4521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Swearing map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https://word.tips/countries-swearing-map/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5511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You CANNOT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Collaborate with peers on assignments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Work that you submit must be your own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Copy code/text from online/others/any resource – we will perform plagiarism check: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Acknowledge if you got help from somewhere/someone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Code and text you write must be your own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dirty="0"/>
              <a:t> if you do any of these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77826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Syllabus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29458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Course Objectives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and why visualizations work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Visual perception system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Effective encoding channels for types of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What kind of problems visualizations can solve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to create effective visualizations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Tools and programming fundamentals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Identify which aspects of a data set can/should be visualized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Research skills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Reading and comprehending state-of-the-art research literature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Presenting your work in a clear, effective manner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Hands-on experience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Assignments and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61834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3156</Words>
  <Application>Microsoft Macintosh PowerPoint</Application>
  <PresentationFormat>Widescreen</PresentationFormat>
  <Paragraphs>536</Paragraphs>
  <Slides>62</Slides>
  <Notes>61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Montserrat SemiBold</vt:lpstr>
      <vt:lpstr>Office Theme</vt:lpstr>
      <vt:lpstr>CS-GY 6313 B:  Information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Syllabus</vt:lpstr>
      <vt:lpstr>PowerPoint Presentation</vt:lpstr>
      <vt:lpstr>PowerPoint Presentation</vt:lpstr>
      <vt:lpstr>PowerPoint Presentation</vt:lpstr>
      <vt:lpstr>PowerPoint Presentation</vt:lpstr>
      <vt:lpstr>Course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Minute Break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CS-GY 6313 B:  Information Visualization</dc:title>
  <dc:creator>Niall Luke Williams</dc:creator>
  <cp:lastModifiedBy>Niall Luke Williams</cp:lastModifiedBy>
  <cp:revision>81</cp:revision>
  <dcterms:created xsi:type="dcterms:W3CDTF">2024-09-03T12:45:09Z</dcterms:created>
  <dcterms:modified xsi:type="dcterms:W3CDTF">2024-09-05T17:47:09Z</dcterms:modified>
</cp:coreProperties>
</file>